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385" r:id="rId2"/>
    <p:sldId id="373" r:id="rId3"/>
    <p:sldId id="259" r:id="rId4"/>
    <p:sldId id="262" r:id="rId5"/>
    <p:sldId id="381" r:id="rId6"/>
    <p:sldId id="263" r:id="rId7"/>
    <p:sldId id="268" r:id="rId8"/>
    <p:sldId id="284" r:id="rId9"/>
    <p:sldId id="377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2E05"/>
    <a:srgbClr val="120000"/>
    <a:srgbClr val="CF0E30"/>
    <a:srgbClr val="B7246C"/>
    <a:srgbClr val="00279F"/>
    <a:srgbClr val="E3BEFF"/>
    <a:srgbClr val="E7C8FF"/>
    <a:srgbClr val="E00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88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508189" y="8838020"/>
            <a:ext cx="5069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/>
              <a:t>Diyala university  College of engineering Department of computer engineering</a:t>
            </a:r>
            <a:endParaRPr lang="th-TH" altLang="en-US" sz="12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fld id="{466C6941-6D93-4FEB-B172-737BCD9F65C2}" type="slidenum">
              <a:rPr lang="th-TH" altLang="en-US" sz="1200"/>
              <a:pPr/>
              <a:t>‹#›</a:t>
            </a:fld>
            <a:endParaRPr lang="th-TH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62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sz="1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B05-181E-433A-BFBC-CB11438022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48D6-BC52-464A-8F70-602B9E71AA24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25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3E-9F7E-4924-A731-5211B7831879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5094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5855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FC87-F231-4D83-B955-0634BBAA362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6783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FCD4-1BC9-4C8F-995D-ABD4C86816D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89188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A68-0757-4A1A-9FE0-063A2F3277FA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95299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D7F-9EE1-41AA-8851-857DE3AF0735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45017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368A-CB68-4F71-8871-BDFEE4C2B49E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870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48D5-1BD5-46B7-BEA1-22D254D21C4C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54422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9CB9-2DBE-4E0C-8ADF-A6068B27B851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7929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1C73-A87A-4CBB-A485-61EF9DB4BE62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97531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534" y="5209975"/>
            <a:ext cx="3857755" cy="454122"/>
          </a:xfrm>
        </p:spPr>
        <p:txBody>
          <a:bodyPr>
            <a:noAutofit/>
          </a:bodyPr>
          <a:lstStyle/>
          <a:p>
            <a:r>
              <a:rPr lang="en-US" sz="2492" i="1" dirty="0">
                <a:latin typeface="Brush Script MT" pitchFamily="66" charset="0"/>
              </a:rPr>
              <a:t>Presented By</a:t>
            </a:r>
          </a:p>
          <a:p>
            <a:r>
              <a:rPr lang="en-US" sz="2492" i="1" dirty="0">
                <a:latin typeface="Brush Script MT" pitchFamily="66" charset="0"/>
              </a:rPr>
              <a:t> </a:t>
            </a:r>
            <a:r>
              <a:rPr lang="en-US" sz="2492" i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Abdullah Thaier Abdalsatir Al-</a:t>
            </a:r>
            <a:r>
              <a:rPr lang="en-US" sz="2492" i="1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obidy</a:t>
            </a:r>
            <a:endParaRPr lang="en-US" sz="2492" i="1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759" y="3138008"/>
            <a:ext cx="8534400" cy="1021294"/>
          </a:xfrm>
          <a:prstGeom prst="rect">
            <a:avLst/>
          </a:prstGeom>
        </p:spPr>
        <p:txBody>
          <a:bodyPr vert="horz" lIns="38577" tIns="19290" rIns="38577" bIns="19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>
              <a:latin typeface="Bodoni MT Black" panose="02070A03080606020203" pitchFamily="18" charset="0"/>
            </a:endParaRPr>
          </a:p>
          <a:p>
            <a:r>
              <a:rPr lang="en-US" sz="3200" dirty="0" smtClean="0">
                <a:latin typeface="Bodoni MT Black" panose="02070A03080606020203" pitchFamily="18" charset="0"/>
              </a:rPr>
              <a:t>3-computer </a:t>
            </a:r>
            <a:r>
              <a:rPr lang="en-US" sz="3200" dirty="0">
                <a:latin typeface="Bodoni MT Black" panose="02070A03080606020203" pitchFamily="18" charset="0"/>
              </a:rPr>
              <a:t>system component</a:t>
            </a:r>
            <a:endParaRPr lang="en-US" sz="2400" i="1" dirty="0"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1" y="219376"/>
            <a:ext cx="869112" cy="6827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84" y="346906"/>
            <a:ext cx="720852" cy="791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534" y="2118294"/>
            <a:ext cx="4036917" cy="111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First stage</a:t>
            </a:r>
          </a:p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Computer since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4979" y="696327"/>
            <a:ext cx="363196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760" dirty="0"/>
          </a:p>
        </p:txBody>
      </p:sp>
    </p:spTree>
    <p:extLst>
      <p:ext uri="{BB962C8B-B14F-4D97-AF65-F5344CB8AC3E}">
        <p14:creationId xmlns:p14="http://schemas.microsoft.com/office/powerpoint/2010/main" val="30792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Overview</a:t>
            </a:r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altLang="en-US" dirty="0"/>
              <a:t>1. Inside a PC</a:t>
            </a:r>
          </a:p>
          <a:p>
            <a:r>
              <a:rPr lang="th-TH" altLang="en-US" dirty="0"/>
              <a:t>2. The Motherboard</a:t>
            </a:r>
          </a:p>
          <a:p>
            <a:r>
              <a:rPr lang="th-TH" altLang="en-US" dirty="0"/>
              <a:t>3. RAM</a:t>
            </a:r>
          </a:p>
          <a:p>
            <a:r>
              <a:rPr lang="th-TH" altLang="en-US" dirty="0"/>
              <a:t>4. ROM</a:t>
            </a:r>
          </a:p>
          <a:p>
            <a:r>
              <a:rPr lang="th-TH" altLang="en-US" dirty="0"/>
              <a:t>5. CMOS Memory</a:t>
            </a:r>
          </a:p>
          <a:p>
            <a:r>
              <a:rPr lang="th-TH" altLang="en-US" dirty="0"/>
              <a:t>6. The CPU</a:t>
            </a:r>
          </a:p>
          <a:p>
            <a:r>
              <a:rPr lang="th-TH" altLang="en-US" dirty="0"/>
              <a:t>7. Expansion Slots</a:t>
            </a:r>
          </a:p>
          <a:p>
            <a:r>
              <a:rPr lang="th-TH" altLang="en-US" dirty="0"/>
              <a:t>8. Booting the Computer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28509"/>
            <a:ext cx="8134350" cy="29296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Diyala university  College of engineering Department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of computer engineering</a:t>
            </a:r>
          </a:p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C0E3-3094-4EFD-8DCB-F7D1791715A5}" type="slidenum">
              <a:rPr lang="en-US" altLang="en-US"/>
              <a:pPr/>
              <a:t>2</a:t>
            </a:fld>
            <a:endParaRPr lang="en-US" altLang="en-US" sz="2600" dirty="0"/>
          </a:p>
        </p:txBody>
      </p:sp>
      <p:sp>
        <p:nvSpPr>
          <p:cNvPr id="250884" name="AutoShape 1028"/>
          <p:cNvSpPr>
            <a:spLocks/>
          </p:cNvSpPr>
          <p:nvPr/>
        </p:nvSpPr>
        <p:spPr bwMode="auto">
          <a:xfrm>
            <a:off x="4191000" y="3200400"/>
            <a:ext cx="381000" cy="1447800"/>
          </a:xfrm>
          <a:prstGeom prst="rightBrace">
            <a:avLst>
              <a:gd name="adj1" fmla="val 3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85" name="Text Box 1029"/>
          <p:cNvSpPr txBox="1">
            <a:spLocks noChangeArrowheads="1"/>
          </p:cNvSpPr>
          <p:nvPr/>
        </p:nvSpPr>
        <p:spPr bwMode="auto">
          <a:xfrm>
            <a:off x="4646613" y="3595688"/>
            <a:ext cx="2592387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types of memory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6" name="Text Box 1030"/>
          <p:cNvSpPr txBox="1">
            <a:spLocks noChangeArrowheads="1"/>
          </p:cNvSpPr>
          <p:nvPr/>
        </p:nvSpPr>
        <p:spPr bwMode="auto">
          <a:xfrm>
            <a:off x="5324475" y="2514600"/>
            <a:ext cx="17018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the 'brains'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7" name="Text Box 1031"/>
          <p:cNvSpPr txBox="1">
            <a:spLocks noChangeArrowheads="1"/>
          </p:cNvSpPr>
          <p:nvPr/>
        </p:nvSpPr>
        <p:spPr bwMode="auto">
          <a:xfrm>
            <a:off x="4941888" y="4648200"/>
            <a:ext cx="2068512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the processor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8" name="Line 1032"/>
          <p:cNvSpPr>
            <a:spLocks noChangeShapeType="1"/>
          </p:cNvSpPr>
          <p:nvPr/>
        </p:nvSpPr>
        <p:spPr bwMode="auto">
          <a:xfrm flipH="1">
            <a:off x="3657600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89" name="Line 1033"/>
          <p:cNvSpPr>
            <a:spLocks noChangeShapeType="1"/>
          </p:cNvSpPr>
          <p:nvPr/>
        </p:nvSpPr>
        <p:spPr bwMode="auto">
          <a:xfrm flipH="1">
            <a:off x="46482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90" name="AutoShape 1034"/>
          <p:cNvSpPr>
            <a:spLocks/>
          </p:cNvSpPr>
          <p:nvPr/>
        </p:nvSpPr>
        <p:spPr bwMode="auto">
          <a:xfrm>
            <a:off x="7315200" y="342900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91" name="Freeform 1035"/>
          <p:cNvSpPr>
            <a:spLocks/>
          </p:cNvSpPr>
          <p:nvPr/>
        </p:nvSpPr>
        <p:spPr bwMode="auto">
          <a:xfrm>
            <a:off x="7010400" y="2692400"/>
            <a:ext cx="1638300" cy="1908175"/>
          </a:xfrm>
          <a:custGeom>
            <a:avLst/>
            <a:gdLst>
              <a:gd name="T0" fmla="*/ 432 w 1032"/>
              <a:gd name="T1" fmla="*/ 1040 h 1056"/>
              <a:gd name="T2" fmla="*/ 816 w 1032"/>
              <a:gd name="T3" fmla="*/ 992 h 1056"/>
              <a:gd name="T4" fmla="*/ 1008 w 1032"/>
              <a:gd name="T5" fmla="*/ 656 h 1056"/>
              <a:gd name="T6" fmla="*/ 960 w 1032"/>
              <a:gd name="T7" fmla="*/ 224 h 1056"/>
              <a:gd name="T8" fmla="*/ 720 w 1032"/>
              <a:gd name="T9" fmla="*/ 32 h 1056"/>
              <a:gd name="T10" fmla="*/ 0 w 1032"/>
              <a:gd name="T11" fmla="*/ 3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2" h="1056">
                <a:moveTo>
                  <a:pt x="432" y="1040"/>
                </a:moveTo>
                <a:cubicBezTo>
                  <a:pt x="576" y="1048"/>
                  <a:pt x="720" y="1056"/>
                  <a:pt x="816" y="992"/>
                </a:cubicBezTo>
                <a:cubicBezTo>
                  <a:pt x="912" y="928"/>
                  <a:pt x="984" y="784"/>
                  <a:pt x="1008" y="656"/>
                </a:cubicBezTo>
                <a:cubicBezTo>
                  <a:pt x="1032" y="528"/>
                  <a:pt x="1008" y="328"/>
                  <a:pt x="960" y="224"/>
                </a:cubicBezTo>
                <a:cubicBezTo>
                  <a:pt x="912" y="120"/>
                  <a:pt x="880" y="64"/>
                  <a:pt x="720" y="32"/>
                </a:cubicBezTo>
                <a:cubicBezTo>
                  <a:pt x="560" y="0"/>
                  <a:pt x="28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4640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1.  Inside a PC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206-14B6-4CA7-B17A-3931BCD2F77C}" type="slidenum">
              <a:rPr lang="en-US" altLang="en-US"/>
              <a:pPr/>
              <a:t>3</a:t>
            </a:fld>
            <a:endParaRPr lang="en-US" altLang="en-US" sz="2600"/>
          </a:p>
        </p:txBody>
      </p:sp>
      <p:pic>
        <p:nvPicPr>
          <p:cNvPr id="1024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52600"/>
            <a:ext cx="58959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209800" y="2590800"/>
            <a:ext cx="1409700" cy="85725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590800" y="4648200"/>
            <a:ext cx="1143000" cy="5334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4924425" y="4343400"/>
            <a:ext cx="485775" cy="1219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5467350" y="4048125"/>
            <a:ext cx="1724025" cy="66675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5334000" y="2228850"/>
            <a:ext cx="1895475" cy="28575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5353050" y="3114675"/>
            <a:ext cx="1866900" cy="20955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371600" y="2139950"/>
            <a:ext cx="90805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Power</a:t>
            </a:r>
          </a:p>
          <a:p>
            <a:pPr algn="l" eaLnBrk="0" hangingPunct="0"/>
            <a:r>
              <a:rPr lang="en-US" altLang="en-US" sz="1800"/>
              <a:t>supply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175500" y="1835150"/>
            <a:ext cx="1130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CD-ROM </a:t>
            </a:r>
          </a:p>
          <a:p>
            <a:pPr algn="l" eaLnBrk="0" hangingPunct="0"/>
            <a:r>
              <a:rPr lang="en-US" altLang="en-US" sz="1800"/>
              <a:t>drive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175500" y="3822700"/>
            <a:ext cx="1130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Floppy</a:t>
            </a:r>
          </a:p>
          <a:p>
            <a:pPr algn="l" eaLnBrk="0" hangingPunct="0"/>
            <a:r>
              <a:rPr lang="en-US" altLang="en-US" sz="1800"/>
              <a:t>disk drive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175500" y="2819400"/>
            <a:ext cx="12065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Hard disk </a:t>
            </a:r>
          </a:p>
          <a:p>
            <a:pPr algn="l" eaLnBrk="0" hangingPunct="0"/>
            <a:r>
              <a:rPr lang="en-US" altLang="en-US" sz="1800"/>
              <a:t>drive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883150" y="5416550"/>
            <a:ext cx="14351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Wires and</a:t>
            </a:r>
          </a:p>
          <a:p>
            <a:pPr algn="l" eaLnBrk="0" hangingPunct="0"/>
            <a:r>
              <a:rPr lang="en-US" altLang="en-US" sz="1800"/>
              <a:t>ribbon cables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066800" y="4800600"/>
            <a:ext cx="1511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Sound/network</a:t>
            </a:r>
          </a:p>
          <a:p>
            <a:pPr algn="l" eaLnBrk="0" hangingPunct="0"/>
            <a:r>
              <a:rPr lang="en-US" altLang="en-US" sz="1800"/>
              <a:t>cards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2362200" y="3429000"/>
            <a:ext cx="1447800" cy="457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371600" y="3505200"/>
            <a:ext cx="10541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 b="1"/>
              <a:t>Mother</a:t>
            </a:r>
          </a:p>
          <a:p>
            <a:pPr algn="l" eaLnBrk="0" hangingPunct="0"/>
            <a:r>
              <a:rPr lang="en-US" altLang="en-US" sz="1800" b="1"/>
              <a:t>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D5E1-3EA3-44B6-AC1E-BC1AC2D45810}" type="slidenum">
              <a:rPr lang="en-US" altLang="en-US"/>
              <a:pPr/>
              <a:t>4</a:t>
            </a:fld>
            <a:endParaRPr lang="en-US" alt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Chip</a:t>
            </a:r>
          </a:p>
        </p:txBody>
      </p:sp>
      <p:sp>
        <p:nvSpPr>
          <p:cNvPr id="26112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21995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 chip (microchip) is an </a:t>
            </a:r>
            <a:r>
              <a:rPr lang="en-US" altLang="en-US" i="1">
                <a:solidFill>
                  <a:srgbClr val="B7246C"/>
                </a:solidFill>
              </a:rPr>
              <a:t>integrated circuit</a:t>
            </a:r>
            <a:r>
              <a:rPr lang="en-US" altLang="en-US" b="1" i="1">
                <a:solidFill>
                  <a:srgbClr val="B7246C"/>
                </a:solidFill>
              </a:rPr>
              <a:t> </a:t>
            </a:r>
            <a:r>
              <a:rPr lang="en-US" altLang="en-US"/>
              <a:t>- a thin slice of silicon crystal packed with microscopic circuit elements</a:t>
            </a:r>
          </a:p>
          <a:p>
            <a:pPr lvl="1"/>
            <a:r>
              <a:rPr lang="en-US" altLang="en-US"/>
              <a:t>e.g. wires, transistors, </a:t>
            </a:r>
            <a:br>
              <a:rPr lang="en-US" altLang="en-US"/>
            </a:br>
            <a:r>
              <a:rPr lang="en-US" altLang="en-US"/>
              <a:t>capacitors, resistors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0CC-91E7-4F61-A309-FB445C5687A2}" type="slidenum">
              <a:rPr lang="en-US" altLang="en-US"/>
              <a:pPr/>
              <a:t>5</a:t>
            </a:fld>
            <a:endParaRPr lang="en-US" altLang="en-US" sz="2600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4176713" y="5662613"/>
            <a:ext cx="225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en-US" sz="1400"/>
              <a:t> </a:t>
            </a:r>
          </a:p>
        </p:txBody>
      </p:sp>
      <p:pic>
        <p:nvPicPr>
          <p:cNvPr id="2611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4113"/>
            <a:ext cx="3876675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66787"/>
            <a:ext cx="6858000" cy="492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5362"/>
            <a:ext cx="6858000" cy="4867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Motherboard Picture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1F7-1B81-4FF1-A00A-DE8BC5FB1D54}" type="slidenum">
              <a:rPr lang="en-US" altLang="en-US"/>
              <a:pPr/>
              <a:t>6</a:t>
            </a:fld>
            <a:endParaRPr lang="en-US" altLang="en-US" sz="2600"/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406525"/>
            <a:ext cx="686117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98500" y="2012950"/>
            <a:ext cx="1663700" cy="12065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Random Access</a:t>
            </a:r>
          </a:p>
          <a:p>
            <a:pPr algn="l" eaLnBrk="0" hangingPunct="0"/>
            <a:r>
              <a:rPr lang="en-US" altLang="en-US" sz="1800"/>
              <a:t>Memory (RAM)</a:t>
            </a:r>
          </a:p>
          <a:p>
            <a:pPr algn="l" eaLnBrk="0" hangingPunct="0"/>
            <a:r>
              <a:rPr lang="en-US" altLang="en-US" sz="1800"/>
              <a:t>chips.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1530350" y="5207000"/>
            <a:ext cx="762000" cy="4318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483350" y="3606800"/>
            <a:ext cx="304800" cy="19050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7092950" y="2971800"/>
            <a:ext cx="1066800" cy="13716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1835150" y="2768600"/>
            <a:ext cx="914400" cy="457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645150" y="5359400"/>
            <a:ext cx="1816100" cy="5080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Expansion slots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702550" y="2057400"/>
            <a:ext cx="1136650" cy="111125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Read-only</a:t>
            </a:r>
            <a:br>
              <a:rPr lang="en-US" altLang="en-US" sz="1800"/>
            </a:br>
            <a:r>
              <a:rPr lang="en-US" altLang="en-US" sz="1800"/>
              <a:t>Memory </a:t>
            </a:r>
          </a:p>
          <a:p>
            <a:pPr algn="l" eaLnBrk="0" hangingPunct="0"/>
            <a:r>
              <a:rPr lang="en-US" altLang="en-US" sz="1800"/>
              <a:t>(ROM)</a:t>
            </a:r>
          </a:p>
          <a:p>
            <a:pPr algn="l" eaLnBrk="0" hangingPunct="0"/>
            <a:r>
              <a:rPr lang="en-US" altLang="en-US" sz="1800"/>
              <a:t>chips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69900" y="5594350"/>
            <a:ext cx="1593850" cy="57785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Processor chip</a:t>
            </a:r>
          </a:p>
          <a:p>
            <a:pPr algn="l" eaLnBrk="0" hangingPunct="0"/>
            <a:r>
              <a:rPr lang="en-US" altLang="en-US" sz="1800"/>
              <a:t>(the CPU)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5362"/>
            <a:ext cx="6858000" cy="4867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76325"/>
            <a:ext cx="6858000" cy="470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Moving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54380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 </a:t>
            </a:r>
            <a:r>
              <a:rPr lang="en-US" altLang="en-US" i="1">
                <a:solidFill>
                  <a:srgbClr val="B7246C"/>
                </a:solidFill>
              </a:rPr>
              <a:t>data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B7246C"/>
                </a:solidFill>
              </a:rPr>
              <a:t>bus</a:t>
            </a:r>
            <a:r>
              <a:rPr lang="en-US" altLang="en-US"/>
              <a:t> (a data path): connects the parts of the motherboard.</a:t>
            </a:r>
            <a:endParaRPr lang="en-US" altLang="en-US" sz="240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B4E-86C0-4A0C-8FD0-E31D2EE6C262}" type="slidenum">
              <a:rPr lang="en-US" altLang="en-US"/>
              <a:pPr/>
              <a:t>7</a:t>
            </a:fld>
            <a:endParaRPr lang="en-US" altLang="en-US" sz="2600"/>
          </a:p>
        </p:txBody>
      </p:sp>
      <p:pic>
        <p:nvPicPr>
          <p:cNvPr id="28683" name="Picture 11" descr="C:\WINDOWS\Desktop\e707da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54102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597775" y="3535363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RAM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6781800" y="3810000"/>
            <a:ext cx="885825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509963" y="6172200"/>
            <a:ext cx="2586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via expansion cards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8687" name="AutoShape 15"/>
          <p:cNvSpPr>
            <a:spLocks/>
          </p:cNvSpPr>
          <p:nvPr/>
        </p:nvSpPr>
        <p:spPr bwMode="auto">
          <a:xfrm rot="16200000">
            <a:off x="4648200" y="4038600"/>
            <a:ext cx="228600" cy="4191000"/>
          </a:xfrm>
          <a:prstGeom prst="leftBrace">
            <a:avLst>
              <a:gd name="adj1" fmla="val 1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 RAM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21995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h-TH" altLang="en-US"/>
              <a:t>Random Access Memory (RAM).</a:t>
            </a:r>
          </a:p>
          <a:p>
            <a:r>
              <a:rPr lang="th-TH" altLang="en-US"/>
              <a:t>RAM is used to hold programs while they are being executed, and data while it is being processed. </a:t>
            </a:r>
          </a:p>
          <a:p>
            <a:r>
              <a:rPr lang="th-TH" altLang="en-US"/>
              <a:t>RAM is </a:t>
            </a:r>
            <a:r>
              <a:rPr lang="th-TH" altLang="en-US" i="1">
                <a:solidFill>
                  <a:srgbClr val="B7246C"/>
                </a:solidFill>
              </a:rPr>
              <a:t>volatile</a:t>
            </a:r>
            <a:r>
              <a:rPr lang="th-TH" altLang="en-US"/>
              <a:t>, meaning that information written to RAM will disappear when the computer is turned off.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7E14-304D-4A11-8A73-16C13D128B79}" type="slidenum">
              <a:rPr lang="en-US" altLang="en-US"/>
              <a:pPr/>
              <a:t>8</a:t>
            </a:fld>
            <a:endParaRPr lang="en-US" altLang="en-US" sz="2600"/>
          </a:p>
        </p:txBody>
      </p:sp>
      <p:pic>
        <p:nvPicPr>
          <p:cNvPr id="61451" name="Picture 11" descr="C:\WINDOWS\Desktop\168p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2098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7150100" y="6248400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i="1"/>
              <a:t>continued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620000" cy="3276600"/>
          </a:xfrm>
        </p:spPr>
        <p:txBody>
          <a:bodyPr/>
          <a:lstStyle/>
          <a:p>
            <a:r>
              <a:rPr lang="th-TH" altLang="en-US"/>
              <a:t>RAM contents can be accessed </a:t>
            </a:r>
            <a:br>
              <a:rPr lang="th-TH" altLang="en-US"/>
            </a:br>
            <a:r>
              <a:rPr lang="th-TH" altLang="en-US"/>
              <a:t>in any (i.e. </a:t>
            </a:r>
            <a:r>
              <a:rPr lang="th-TH" altLang="en-US" i="1">
                <a:solidFill>
                  <a:srgbClr val="B7246C"/>
                </a:solidFill>
              </a:rPr>
              <a:t>random</a:t>
            </a:r>
            <a:r>
              <a:rPr lang="th-TH" altLang="en-US"/>
              <a:t>) order. </a:t>
            </a:r>
            <a:br>
              <a:rPr lang="th-TH" altLang="en-US"/>
            </a:br>
            <a:endParaRPr lang="th-TH" altLang="en-US"/>
          </a:p>
          <a:p>
            <a:r>
              <a:rPr lang="th-TH" altLang="en-US"/>
              <a:t>By contrast, a </a:t>
            </a:r>
            <a:r>
              <a:rPr lang="th-TH" altLang="en-US" i="1">
                <a:solidFill>
                  <a:srgbClr val="B7246C"/>
                </a:solidFill>
              </a:rPr>
              <a:t>sequential memory device</a:t>
            </a:r>
            <a:r>
              <a:rPr lang="th-TH" altLang="en-US" i="1">
                <a:solidFill>
                  <a:schemeClr val="tx1"/>
                </a:solidFill>
              </a:rPr>
              <a:t>,</a:t>
            </a:r>
            <a:r>
              <a:rPr lang="th-TH" altLang="en-US"/>
              <a:t> such as magnetic tape, forces the computer to access data in a fixed order because of the mechanical movement of the tape.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9604-7717-46B1-B3B3-172EB8E5E1D4}" type="slidenum">
              <a:rPr lang="en-US" altLang="en-US"/>
              <a:pPr/>
              <a:t>9</a:t>
            </a:fld>
            <a:endParaRPr lang="en-US" altLang="en-US" sz="2600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457200"/>
            <a:ext cx="1944687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Pages>116</Pages>
  <Words>229</Words>
  <Application>Microsoft Office PowerPoint</Application>
  <PresentationFormat>On-screen Show (4:3)</PresentationFormat>
  <Paragraphs>71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Angsana New</vt:lpstr>
      <vt:lpstr>Arial</vt:lpstr>
      <vt:lpstr>Bernard MT Condensed</vt:lpstr>
      <vt:lpstr>Bodoni MT Black</vt:lpstr>
      <vt:lpstr>Brush Script MT</vt:lpstr>
      <vt:lpstr>Calibri</vt:lpstr>
      <vt:lpstr>Calibri Light</vt:lpstr>
      <vt:lpstr>Copperplate Gothic Light</vt:lpstr>
      <vt:lpstr>Cordia New</vt:lpstr>
      <vt:lpstr>Gabriola</vt:lpstr>
      <vt:lpstr>Times New Roman</vt:lpstr>
      <vt:lpstr>Office Theme</vt:lpstr>
      <vt:lpstr>PowerPoint Presentation</vt:lpstr>
      <vt:lpstr>Overview</vt:lpstr>
      <vt:lpstr>1.  Inside a PC</vt:lpstr>
      <vt:lpstr>PowerPoint Presentation</vt:lpstr>
      <vt:lpstr>A Chip</vt:lpstr>
      <vt:lpstr>Motherboard Picture</vt:lpstr>
      <vt:lpstr>Moving Data</vt:lpstr>
      <vt:lpstr>3.  RAM</vt:lpstr>
      <vt:lpstr>PowerPoint Presentation</vt:lpstr>
    </vt:vector>
  </TitlesOfParts>
  <Company>CoE, PSU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The Motherboard</dc:title>
  <dc:subject>000-209 Intro to CS.</dc:subject>
  <dc:creator>Andrew Davison</dc:creator>
  <cp:keywords/>
  <dc:description>Contact: ad@fivedots.coe.psu.ac.th</dc:description>
  <cp:lastModifiedBy>Abdullah Thaier</cp:lastModifiedBy>
  <cp:revision>22</cp:revision>
  <cp:lastPrinted>2000-01-29T18:49:08Z</cp:lastPrinted>
  <dcterms:created xsi:type="dcterms:W3CDTF">2000-01-30T20:51:07Z</dcterms:created>
  <dcterms:modified xsi:type="dcterms:W3CDTF">2018-11-11T01:00:45Z</dcterms:modified>
</cp:coreProperties>
</file>